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7" r:id="rId3"/>
    <p:sldId id="258" r:id="rId4"/>
    <p:sldId id="259" r:id="rId5"/>
    <p:sldId id="260" r:id="rId6"/>
    <p:sldId id="262" r:id="rId7"/>
    <p:sldId id="266" r:id="rId8"/>
    <p:sldId id="268" r:id="rId9"/>
    <p:sldId id="264" r:id="rId10"/>
    <p:sldId id="270" r:id="rId11"/>
    <p:sldId id="269" r:id="rId12"/>
    <p:sldId id="271" r:id="rId13"/>
    <p:sldId id="272" r:id="rId14"/>
    <p:sldId id="273" r:id="rId15"/>
    <p:sldId id="27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576" autoAdjust="0"/>
  </p:normalViewPr>
  <p:slideViewPr>
    <p:cSldViewPr>
      <p:cViewPr varScale="1">
        <p:scale>
          <a:sx n="103" d="100"/>
          <a:sy n="103" d="100"/>
        </p:scale>
        <p:origin x="-121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B2CB86-0370-421B-8615-103BDBB318CB}" type="doc">
      <dgm:prSet loTypeId="urn:microsoft.com/office/officeart/2005/8/layout/cycle5" loCatId="cycle" qsTypeId="urn:microsoft.com/office/officeart/2005/8/quickstyle/simple1" qsCatId="simple" csTypeId="urn:microsoft.com/office/officeart/2005/8/colors/colorful5" csCatId="colorful" phldr="1"/>
      <dgm:spPr/>
      <dgm:t>
        <a:bodyPr/>
        <a:lstStyle/>
        <a:p>
          <a:endParaRPr lang="en-CA"/>
        </a:p>
      </dgm:t>
    </dgm:pt>
    <dgm:pt modelId="{DE073BE3-CBE5-44E7-9459-A2BA5784BD82}">
      <dgm:prSet phldrT="[Text]"/>
      <dgm:spPr/>
      <dgm:t>
        <a:bodyPr/>
        <a:lstStyle/>
        <a:p>
          <a:r>
            <a:rPr lang="en-US" dirty="0" smtClean="0"/>
            <a:t>Skill</a:t>
          </a:r>
          <a:endParaRPr lang="en-CA" dirty="0"/>
        </a:p>
      </dgm:t>
    </dgm:pt>
    <dgm:pt modelId="{8D983ABF-37DF-4C93-8AE5-59AA4E795A0F}" type="parTrans" cxnId="{BD269B09-4060-41B9-A70E-088FE08BD8E4}">
      <dgm:prSet/>
      <dgm:spPr/>
      <dgm:t>
        <a:bodyPr/>
        <a:lstStyle/>
        <a:p>
          <a:endParaRPr lang="en-CA"/>
        </a:p>
      </dgm:t>
    </dgm:pt>
    <dgm:pt modelId="{506FF7FE-1AEC-4E04-9E36-4435994ED021}" type="sibTrans" cxnId="{BD269B09-4060-41B9-A70E-088FE08BD8E4}">
      <dgm:prSet/>
      <dgm:spPr>
        <a:ln w="50800"/>
      </dgm:spPr>
      <dgm:t>
        <a:bodyPr/>
        <a:lstStyle/>
        <a:p>
          <a:endParaRPr lang="en-CA"/>
        </a:p>
      </dgm:t>
    </dgm:pt>
    <dgm:pt modelId="{1B06CB6F-35F6-424E-B52C-B6DA35EA22A4}">
      <dgm:prSet phldrT="[Text]"/>
      <dgm:spPr/>
      <dgm:t>
        <a:bodyPr/>
        <a:lstStyle/>
        <a:p>
          <a:r>
            <a:rPr lang="en-US" dirty="0" smtClean="0"/>
            <a:t>Will</a:t>
          </a:r>
          <a:endParaRPr lang="en-CA" dirty="0"/>
        </a:p>
      </dgm:t>
    </dgm:pt>
    <dgm:pt modelId="{F3DAE503-782A-4D3D-93B7-251D77833CCA}" type="parTrans" cxnId="{F236F1F1-0AB8-4DE7-8C74-BEE63FCB4607}">
      <dgm:prSet/>
      <dgm:spPr/>
      <dgm:t>
        <a:bodyPr/>
        <a:lstStyle/>
        <a:p>
          <a:endParaRPr lang="en-CA"/>
        </a:p>
      </dgm:t>
    </dgm:pt>
    <dgm:pt modelId="{64880D9E-CDF9-4814-AA23-7378411BF84D}" type="sibTrans" cxnId="{F236F1F1-0AB8-4DE7-8C74-BEE63FCB4607}">
      <dgm:prSet/>
      <dgm:spPr>
        <a:ln w="50800"/>
      </dgm:spPr>
      <dgm:t>
        <a:bodyPr/>
        <a:lstStyle/>
        <a:p>
          <a:endParaRPr lang="en-CA" sz="2400"/>
        </a:p>
      </dgm:t>
    </dgm:pt>
    <dgm:pt modelId="{522C1734-2F89-4D0D-88EE-4F81FE8E1BD2}" type="pres">
      <dgm:prSet presAssocID="{A4B2CB86-0370-421B-8615-103BDBB318CB}" presName="cycle" presStyleCnt="0">
        <dgm:presLayoutVars>
          <dgm:dir/>
          <dgm:resizeHandles val="exact"/>
        </dgm:presLayoutVars>
      </dgm:prSet>
      <dgm:spPr/>
      <dgm:t>
        <a:bodyPr/>
        <a:lstStyle/>
        <a:p>
          <a:endParaRPr lang="en-CA"/>
        </a:p>
      </dgm:t>
    </dgm:pt>
    <dgm:pt modelId="{FB1F343D-AAD4-4CAB-B4A6-A010D790A8AF}" type="pres">
      <dgm:prSet presAssocID="{DE073BE3-CBE5-44E7-9459-A2BA5784BD82}" presName="node" presStyleLbl="node1" presStyleIdx="0" presStyleCnt="2">
        <dgm:presLayoutVars>
          <dgm:bulletEnabled val="1"/>
        </dgm:presLayoutVars>
      </dgm:prSet>
      <dgm:spPr/>
      <dgm:t>
        <a:bodyPr/>
        <a:lstStyle/>
        <a:p>
          <a:endParaRPr lang="en-CA"/>
        </a:p>
      </dgm:t>
    </dgm:pt>
    <dgm:pt modelId="{4EB04E18-8A74-4EE8-9A2C-22A7B8601BA0}" type="pres">
      <dgm:prSet presAssocID="{DE073BE3-CBE5-44E7-9459-A2BA5784BD82}" presName="spNode" presStyleCnt="0"/>
      <dgm:spPr/>
    </dgm:pt>
    <dgm:pt modelId="{EFEEF265-AB70-4398-91F2-2671154C6762}" type="pres">
      <dgm:prSet presAssocID="{506FF7FE-1AEC-4E04-9E36-4435994ED021}" presName="sibTrans" presStyleLbl="sibTrans1D1" presStyleIdx="0" presStyleCnt="2"/>
      <dgm:spPr/>
      <dgm:t>
        <a:bodyPr/>
        <a:lstStyle/>
        <a:p>
          <a:endParaRPr lang="en-CA"/>
        </a:p>
      </dgm:t>
    </dgm:pt>
    <dgm:pt modelId="{BBDE5792-3DA4-43EE-885B-CC8B2408B909}" type="pres">
      <dgm:prSet presAssocID="{1B06CB6F-35F6-424E-B52C-B6DA35EA22A4}" presName="node" presStyleLbl="node1" presStyleIdx="1" presStyleCnt="2">
        <dgm:presLayoutVars>
          <dgm:bulletEnabled val="1"/>
        </dgm:presLayoutVars>
      </dgm:prSet>
      <dgm:spPr/>
      <dgm:t>
        <a:bodyPr/>
        <a:lstStyle/>
        <a:p>
          <a:endParaRPr lang="en-CA"/>
        </a:p>
      </dgm:t>
    </dgm:pt>
    <dgm:pt modelId="{AE3A577E-4A0A-4A6E-B83B-1646A02F636E}" type="pres">
      <dgm:prSet presAssocID="{1B06CB6F-35F6-424E-B52C-B6DA35EA22A4}" presName="spNode" presStyleCnt="0"/>
      <dgm:spPr/>
    </dgm:pt>
    <dgm:pt modelId="{EC267C29-85D0-4B08-84B6-10B8F0302A4E}" type="pres">
      <dgm:prSet presAssocID="{64880D9E-CDF9-4814-AA23-7378411BF84D}" presName="sibTrans" presStyleLbl="sibTrans1D1" presStyleIdx="1" presStyleCnt="2"/>
      <dgm:spPr/>
      <dgm:t>
        <a:bodyPr/>
        <a:lstStyle/>
        <a:p>
          <a:endParaRPr lang="en-CA"/>
        </a:p>
      </dgm:t>
    </dgm:pt>
  </dgm:ptLst>
  <dgm:cxnLst>
    <dgm:cxn modelId="{9F1D2D3F-B3A3-4F0E-88C2-55A65CABC77A}" type="presOf" srcId="{1B06CB6F-35F6-424E-B52C-B6DA35EA22A4}" destId="{BBDE5792-3DA4-43EE-885B-CC8B2408B909}" srcOrd="0" destOrd="0" presId="urn:microsoft.com/office/officeart/2005/8/layout/cycle5"/>
    <dgm:cxn modelId="{70A0A237-4C9D-4054-A215-E7306BE04D74}" type="presOf" srcId="{DE073BE3-CBE5-44E7-9459-A2BA5784BD82}" destId="{FB1F343D-AAD4-4CAB-B4A6-A010D790A8AF}" srcOrd="0" destOrd="0" presId="urn:microsoft.com/office/officeart/2005/8/layout/cycle5"/>
    <dgm:cxn modelId="{F236F1F1-0AB8-4DE7-8C74-BEE63FCB4607}" srcId="{A4B2CB86-0370-421B-8615-103BDBB318CB}" destId="{1B06CB6F-35F6-424E-B52C-B6DA35EA22A4}" srcOrd="1" destOrd="0" parTransId="{F3DAE503-782A-4D3D-93B7-251D77833CCA}" sibTransId="{64880D9E-CDF9-4814-AA23-7378411BF84D}"/>
    <dgm:cxn modelId="{C3BD855C-0090-4EC0-8409-DB0D714302CE}" type="presOf" srcId="{A4B2CB86-0370-421B-8615-103BDBB318CB}" destId="{522C1734-2F89-4D0D-88EE-4F81FE8E1BD2}" srcOrd="0" destOrd="0" presId="urn:microsoft.com/office/officeart/2005/8/layout/cycle5"/>
    <dgm:cxn modelId="{BD269B09-4060-41B9-A70E-088FE08BD8E4}" srcId="{A4B2CB86-0370-421B-8615-103BDBB318CB}" destId="{DE073BE3-CBE5-44E7-9459-A2BA5784BD82}" srcOrd="0" destOrd="0" parTransId="{8D983ABF-37DF-4C93-8AE5-59AA4E795A0F}" sibTransId="{506FF7FE-1AEC-4E04-9E36-4435994ED021}"/>
    <dgm:cxn modelId="{129FAC74-C8B3-4716-828D-9B517412387C}" type="presOf" srcId="{64880D9E-CDF9-4814-AA23-7378411BF84D}" destId="{EC267C29-85D0-4B08-84B6-10B8F0302A4E}" srcOrd="0" destOrd="0" presId="urn:microsoft.com/office/officeart/2005/8/layout/cycle5"/>
    <dgm:cxn modelId="{7E778EE7-530B-43F6-B6AA-217EA76B46CF}" type="presOf" srcId="{506FF7FE-1AEC-4E04-9E36-4435994ED021}" destId="{EFEEF265-AB70-4398-91F2-2671154C6762}" srcOrd="0" destOrd="0" presId="urn:microsoft.com/office/officeart/2005/8/layout/cycle5"/>
    <dgm:cxn modelId="{1DE5E844-7200-41D8-A812-13D762F8C885}" type="presParOf" srcId="{522C1734-2F89-4D0D-88EE-4F81FE8E1BD2}" destId="{FB1F343D-AAD4-4CAB-B4A6-A010D790A8AF}" srcOrd="0" destOrd="0" presId="urn:microsoft.com/office/officeart/2005/8/layout/cycle5"/>
    <dgm:cxn modelId="{90D3F9DC-C1E5-425C-875D-E3DBCA7544A6}" type="presParOf" srcId="{522C1734-2F89-4D0D-88EE-4F81FE8E1BD2}" destId="{4EB04E18-8A74-4EE8-9A2C-22A7B8601BA0}" srcOrd="1" destOrd="0" presId="urn:microsoft.com/office/officeart/2005/8/layout/cycle5"/>
    <dgm:cxn modelId="{41C4C2FB-2D13-482C-BB4C-AC2B1184C975}" type="presParOf" srcId="{522C1734-2F89-4D0D-88EE-4F81FE8E1BD2}" destId="{EFEEF265-AB70-4398-91F2-2671154C6762}" srcOrd="2" destOrd="0" presId="urn:microsoft.com/office/officeart/2005/8/layout/cycle5"/>
    <dgm:cxn modelId="{3F06255D-539B-43CB-B0D9-FFBF507650F9}" type="presParOf" srcId="{522C1734-2F89-4D0D-88EE-4F81FE8E1BD2}" destId="{BBDE5792-3DA4-43EE-885B-CC8B2408B909}" srcOrd="3" destOrd="0" presId="urn:microsoft.com/office/officeart/2005/8/layout/cycle5"/>
    <dgm:cxn modelId="{CE340F6A-8394-4F5D-9F83-F20A660EAE5A}" type="presParOf" srcId="{522C1734-2F89-4D0D-88EE-4F81FE8E1BD2}" destId="{AE3A577E-4A0A-4A6E-B83B-1646A02F636E}" srcOrd="4" destOrd="0" presId="urn:microsoft.com/office/officeart/2005/8/layout/cycle5"/>
    <dgm:cxn modelId="{C7B30949-A244-4143-8D84-A935993460AD}" type="presParOf" srcId="{522C1734-2F89-4D0D-88EE-4F81FE8E1BD2}" destId="{EC267C29-85D0-4B08-84B6-10B8F0302A4E}" srcOrd="5"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1F343D-AAD4-4CAB-B4A6-A010D790A8AF}">
      <dsp:nvSpPr>
        <dsp:cNvPr id="0" name=""/>
        <dsp:cNvSpPr/>
      </dsp:nvSpPr>
      <dsp:spPr>
        <a:xfrm>
          <a:off x="574670" y="1168581"/>
          <a:ext cx="3367385" cy="2188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Skill</a:t>
          </a:r>
          <a:endParaRPr lang="en-CA" sz="6500" kern="1200" dirty="0"/>
        </a:p>
      </dsp:txBody>
      <dsp:txXfrm>
        <a:off x="681518" y="1275429"/>
        <a:ext cx="3153689" cy="1975104"/>
      </dsp:txXfrm>
    </dsp:sp>
    <dsp:sp modelId="{EFEEF265-AB70-4398-91F2-2671154C6762}">
      <dsp:nvSpPr>
        <dsp:cNvPr id="0" name=""/>
        <dsp:cNvSpPr/>
      </dsp:nvSpPr>
      <dsp:spPr>
        <a:xfrm>
          <a:off x="2258363" y="406544"/>
          <a:ext cx="3712873" cy="3712873"/>
        </a:xfrm>
        <a:custGeom>
          <a:avLst/>
          <a:gdLst/>
          <a:ahLst/>
          <a:cxnLst/>
          <a:rect l="0" t="0" r="0" b="0"/>
          <a:pathLst>
            <a:path>
              <a:moveTo>
                <a:pt x="781965" y="342544"/>
              </a:moveTo>
              <a:arcTo wR="1856436" hR="1856436" stAng="14078107" swAng="4243786"/>
            </a:path>
          </a:pathLst>
        </a:custGeom>
        <a:noFill/>
        <a:ln w="5080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BBDE5792-3DA4-43EE-885B-CC8B2408B909}">
      <dsp:nvSpPr>
        <dsp:cNvPr id="0" name=""/>
        <dsp:cNvSpPr/>
      </dsp:nvSpPr>
      <dsp:spPr>
        <a:xfrm>
          <a:off x="4287544" y="1168581"/>
          <a:ext cx="3367385" cy="218880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t>Will</a:t>
          </a:r>
          <a:endParaRPr lang="en-CA" sz="6500" kern="1200" dirty="0"/>
        </a:p>
      </dsp:txBody>
      <dsp:txXfrm>
        <a:off x="4394392" y="1275429"/>
        <a:ext cx="3153689" cy="1975104"/>
      </dsp:txXfrm>
    </dsp:sp>
    <dsp:sp modelId="{EC267C29-85D0-4B08-84B6-10B8F0302A4E}">
      <dsp:nvSpPr>
        <dsp:cNvPr id="0" name=""/>
        <dsp:cNvSpPr/>
      </dsp:nvSpPr>
      <dsp:spPr>
        <a:xfrm>
          <a:off x="2258363" y="406544"/>
          <a:ext cx="3712873" cy="3712873"/>
        </a:xfrm>
        <a:custGeom>
          <a:avLst/>
          <a:gdLst/>
          <a:ahLst/>
          <a:cxnLst/>
          <a:rect l="0" t="0" r="0" b="0"/>
          <a:pathLst>
            <a:path>
              <a:moveTo>
                <a:pt x="2930908" y="3370328"/>
              </a:moveTo>
              <a:arcTo wR="1856436" hR="1856436" stAng="3278107" swAng="4243786"/>
            </a:path>
          </a:pathLst>
        </a:custGeom>
        <a:noFill/>
        <a:ln w="5080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1F63DE-F7B3-4DE8-9D6B-F44923BDC482}" type="datetimeFigureOut">
              <a:rPr lang="en-CA" smtClean="0"/>
              <a:t>06/02/2014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ED1AC7-699F-47EE-B6EC-4D409D2B779E}" type="slidenum">
              <a:rPr lang="en-CA" smtClean="0"/>
              <a:t>‹#›</a:t>
            </a:fld>
            <a:endParaRPr lang="en-CA"/>
          </a:p>
        </p:txBody>
      </p:sp>
    </p:spTree>
    <p:extLst>
      <p:ext uri="{BB962C8B-B14F-4D97-AF65-F5344CB8AC3E}">
        <p14:creationId xmlns:p14="http://schemas.microsoft.com/office/powerpoint/2010/main" val="1561356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An example</a:t>
            </a:r>
            <a:r>
              <a:rPr lang="en-US" baseline="0" dirty="0" smtClean="0"/>
              <a:t> of students devouring novels, but struggling with informational texts</a:t>
            </a:r>
          </a:p>
          <a:p>
            <a:pPr marL="171450" indent="-171450">
              <a:buFontTx/>
              <a:buChar char="-"/>
            </a:pPr>
            <a:r>
              <a:rPr lang="en-US" baseline="0" dirty="0" smtClean="0"/>
              <a:t>Sport analogies</a:t>
            </a:r>
            <a:endParaRPr lang="en-CA" dirty="0"/>
          </a:p>
        </p:txBody>
      </p:sp>
      <p:sp>
        <p:nvSpPr>
          <p:cNvPr id="4" name="Slide Number Placeholder 3"/>
          <p:cNvSpPr>
            <a:spLocks noGrp="1"/>
          </p:cNvSpPr>
          <p:nvPr>
            <p:ph type="sldNum" sz="quarter" idx="10"/>
          </p:nvPr>
        </p:nvSpPr>
        <p:spPr/>
        <p:txBody>
          <a:bodyPr/>
          <a:lstStyle/>
          <a:p>
            <a:fld id="{23ED1AC7-699F-47EE-B6EC-4D409D2B779E}" type="slidenum">
              <a:rPr lang="en-CA" smtClean="0"/>
              <a:t>3</a:t>
            </a:fld>
            <a:endParaRPr lang="en-CA"/>
          </a:p>
        </p:txBody>
      </p:sp>
    </p:spTree>
    <p:extLst>
      <p:ext uri="{BB962C8B-B14F-4D97-AF65-F5344CB8AC3E}">
        <p14:creationId xmlns:p14="http://schemas.microsoft.com/office/powerpoint/2010/main" val="1877940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Emphasize</a:t>
            </a:r>
            <a:r>
              <a:rPr lang="en-US" baseline="0" dirty="0" smtClean="0"/>
              <a:t> the </a:t>
            </a:r>
            <a:r>
              <a:rPr lang="en-US" b="1" u="sng" baseline="0" dirty="0" smtClean="0"/>
              <a:t>END OF</a:t>
            </a:r>
            <a:r>
              <a:rPr lang="en-US" b="0" u="none" baseline="0" dirty="0" smtClean="0"/>
              <a:t> grade</a:t>
            </a:r>
          </a:p>
          <a:p>
            <a:pPr marL="171450" indent="-171450">
              <a:buFontTx/>
              <a:buChar char="-"/>
            </a:pPr>
            <a:r>
              <a:rPr lang="en-US" b="0" u="none" baseline="0" dirty="0" smtClean="0"/>
              <a:t>These are ranges</a:t>
            </a:r>
          </a:p>
          <a:p>
            <a:pPr marL="171450" indent="-171450">
              <a:buFontTx/>
              <a:buChar char="-"/>
            </a:pPr>
            <a:r>
              <a:rPr lang="en-US" b="0" u="none" baseline="0" dirty="0" smtClean="0"/>
              <a:t>The middle column is not the goal for targeted students</a:t>
            </a:r>
            <a:endParaRPr lang="en-CA" dirty="0"/>
          </a:p>
        </p:txBody>
      </p:sp>
      <p:sp>
        <p:nvSpPr>
          <p:cNvPr id="4" name="Slide Number Placeholder 3"/>
          <p:cNvSpPr>
            <a:spLocks noGrp="1"/>
          </p:cNvSpPr>
          <p:nvPr>
            <p:ph type="sldNum" sz="quarter" idx="10"/>
          </p:nvPr>
        </p:nvSpPr>
        <p:spPr/>
        <p:txBody>
          <a:bodyPr/>
          <a:lstStyle/>
          <a:p>
            <a:fld id="{23ED1AC7-699F-47EE-B6EC-4D409D2B779E}" type="slidenum">
              <a:rPr lang="en-CA" smtClean="0"/>
              <a:t>4</a:t>
            </a:fld>
            <a:endParaRPr lang="en-CA"/>
          </a:p>
        </p:txBody>
      </p:sp>
    </p:spTree>
    <p:extLst>
      <p:ext uri="{BB962C8B-B14F-4D97-AF65-F5344CB8AC3E}">
        <p14:creationId xmlns:p14="http://schemas.microsoft.com/office/powerpoint/2010/main" val="1525278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-universal students should</a:t>
            </a:r>
            <a:r>
              <a:rPr lang="en-US" baseline="0" dirty="0" smtClean="0"/>
              <a:t> be a full year within range</a:t>
            </a:r>
            <a:endParaRPr lang="en-CA" dirty="0"/>
          </a:p>
        </p:txBody>
      </p:sp>
      <p:sp>
        <p:nvSpPr>
          <p:cNvPr id="4" name="Slide Number Placeholder 3"/>
          <p:cNvSpPr>
            <a:spLocks noGrp="1"/>
          </p:cNvSpPr>
          <p:nvPr>
            <p:ph type="sldNum" sz="quarter" idx="10"/>
          </p:nvPr>
        </p:nvSpPr>
        <p:spPr/>
        <p:txBody>
          <a:bodyPr/>
          <a:lstStyle/>
          <a:p>
            <a:fld id="{23ED1AC7-699F-47EE-B6EC-4D409D2B779E}" type="slidenum">
              <a:rPr lang="en-CA" smtClean="0"/>
              <a:t>5</a:t>
            </a:fld>
            <a:endParaRPr lang="en-CA"/>
          </a:p>
        </p:txBody>
      </p:sp>
    </p:spTree>
    <p:extLst>
      <p:ext uri="{BB962C8B-B14F-4D97-AF65-F5344CB8AC3E}">
        <p14:creationId xmlns:p14="http://schemas.microsoft.com/office/powerpoint/2010/main" val="1831867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*reminder,</a:t>
            </a:r>
            <a:r>
              <a:rPr lang="en-US" baseline="0" dirty="0" smtClean="0"/>
              <a:t> you may use this data as an administrator for IL purposes, with confidentiality maintained – if names are revealed it can quickly become an evaluation tool*</a:t>
            </a:r>
          </a:p>
        </p:txBody>
      </p:sp>
      <p:sp>
        <p:nvSpPr>
          <p:cNvPr id="4" name="Slide Number Placeholder 3"/>
          <p:cNvSpPr>
            <a:spLocks noGrp="1"/>
          </p:cNvSpPr>
          <p:nvPr>
            <p:ph type="sldNum" sz="quarter" idx="10"/>
          </p:nvPr>
        </p:nvSpPr>
        <p:spPr/>
        <p:txBody>
          <a:bodyPr/>
          <a:lstStyle/>
          <a:p>
            <a:fld id="{23ED1AC7-699F-47EE-B6EC-4D409D2B779E}" type="slidenum">
              <a:rPr lang="en-CA" smtClean="0"/>
              <a:t>6</a:t>
            </a:fld>
            <a:endParaRPr lang="en-CA"/>
          </a:p>
        </p:txBody>
      </p:sp>
    </p:spTree>
    <p:extLst>
      <p:ext uri="{BB962C8B-B14F-4D97-AF65-F5344CB8AC3E}">
        <p14:creationId xmlns:p14="http://schemas.microsoft.com/office/powerpoint/2010/main" val="3953854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D0D59EB3-5BE4-4F7D-AF59-7572C6F366DB}" type="datetimeFigureOut">
              <a:rPr lang="en-CA" smtClean="0"/>
              <a:t>06/02/2014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3900972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0D59EB3-5BE4-4F7D-AF59-7572C6F366DB}" type="datetimeFigureOut">
              <a:rPr lang="en-CA" smtClean="0"/>
              <a:t>06/02/2014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278529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0D59EB3-5BE4-4F7D-AF59-7572C6F366DB}" type="datetimeFigureOut">
              <a:rPr lang="en-CA" smtClean="0"/>
              <a:t>06/02/2014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681181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0D59EB3-5BE4-4F7D-AF59-7572C6F366DB}" type="datetimeFigureOut">
              <a:rPr lang="en-CA" smtClean="0"/>
              <a:t>06/02/2014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121312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D59EB3-5BE4-4F7D-AF59-7572C6F366DB}" type="datetimeFigureOut">
              <a:rPr lang="en-CA" smtClean="0"/>
              <a:t>06/02/2014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3750817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D0D59EB3-5BE4-4F7D-AF59-7572C6F366DB}" type="datetimeFigureOut">
              <a:rPr lang="en-CA" smtClean="0"/>
              <a:t>06/02/2014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108511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D0D59EB3-5BE4-4F7D-AF59-7572C6F366DB}" type="datetimeFigureOut">
              <a:rPr lang="en-CA" smtClean="0"/>
              <a:t>06/02/2014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4268687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0D59EB3-5BE4-4F7D-AF59-7572C6F366DB}" type="datetimeFigureOut">
              <a:rPr lang="en-CA" smtClean="0"/>
              <a:t>06/02/2014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3552569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D59EB3-5BE4-4F7D-AF59-7572C6F366DB}" type="datetimeFigureOut">
              <a:rPr lang="en-CA" smtClean="0"/>
              <a:t>06/02/2014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2149941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59EB3-5BE4-4F7D-AF59-7572C6F366DB}" type="datetimeFigureOut">
              <a:rPr lang="en-CA" smtClean="0"/>
              <a:t>06/02/2014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325505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59EB3-5BE4-4F7D-AF59-7572C6F366DB}" type="datetimeFigureOut">
              <a:rPr lang="en-CA" smtClean="0"/>
              <a:t>06/02/2014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1109AB3-7A9C-4DF6-91E0-B2C3192F40D8}" type="slidenum">
              <a:rPr lang="en-CA" smtClean="0"/>
              <a:t>‹#›</a:t>
            </a:fld>
            <a:endParaRPr lang="en-CA"/>
          </a:p>
        </p:txBody>
      </p:sp>
    </p:spTree>
    <p:extLst>
      <p:ext uri="{BB962C8B-B14F-4D97-AF65-F5344CB8AC3E}">
        <p14:creationId xmlns:p14="http://schemas.microsoft.com/office/powerpoint/2010/main" val="1557501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D59EB3-5BE4-4F7D-AF59-7572C6F366DB}" type="datetimeFigureOut">
              <a:rPr lang="en-CA" smtClean="0"/>
              <a:t>06/02/2014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109AB3-7A9C-4DF6-91E0-B2C3192F40D8}" type="slidenum">
              <a:rPr lang="en-CA" smtClean="0"/>
              <a:t>‹#›</a:t>
            </a:fld>
            <a:endParaRPr lang="en-CA"/>
          </a:p>
        </p:txBody>
      </p:sp>
    </p:spTree>
    <p:extLst>
      <p:ext uri="{BB962C8B-B14F-4D97-AF65-F5344CB8AC3E}">
        <p14:creationId xmlns:p14="http://schemas.microsoft.com/office/powerpoint/2010/main" val="1210739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tinyurl.com/chinookreads" TargetMode="External"/><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tinyurl.com/chinookreads" TargetMode="External"/><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a:t>
            </a:r>
            <a:r>
              <a:rPr lang="en-US" dirty="0" smtClean="0"/>
              <a:t>se of Literacy Data Towards Purposeful Instruction</a:t>
            </a:r>
            <a:endParaRPr lang="en-CA" dirty="0"/>
          </a:p>
        </p:txBody>
      </p:sp>
      <p:sp>
        <p:nvSpPr>
          <p:cNvPr id="3" name="Subtitle 2"/>
          <p:cNvSpPr>
            <a:spLocks noGrp="1"/>
          </p:cNvSpPr>
          <p:nvPr>
            <p:ph type="subTitle" idx="1"/>
          </p:nvPr>
        </p:nvSpPr>
        <p:spPr/>
        <p:txBody>
          <a:bodyPr/>
          <a:lstStyle/>
          <a:p>
            <a:r>
              <a:rPr lang="en-US" dirty="0" smtClean="0"/>
              <a:t>Literacy Steering Committee</a:t>
            </a:r>
          </a:p>
        </p:txBody>
      </p:sp>
    </p:spTree>
    <p:extLst>
      <p:ext uri="{BB962C8B-B14F-4D97-AF65-F5344CB8AC3E}">
        <p14:creationId xmlns:p14="http://schemas.microsoft.com/office/powerpoint/2010/main" val="4174158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What did you notice about this data?</a:t>
            </a:r>
          </a:p>
          <a:p>
            <a:r>
              <a:rPr lang="en-US" dirty="0" smtClean="0"/>
              <a:t>What would be your next steps as an instructional leader?</a:t>
            </a:r>
          </a:p>
          <a:p>
            <a:r>
              <a:rPr lang="en-US" dirty="0" smtClean="0"/>
              <a:t>Different types of data: </a:t>
            </a:r>
          </a:p>
          <a:p>
            <a:pPr lvl="1"/>
            <a:r>
              <a:rPr lang="en-US" dirty="0" smtClean="0"/>
              <a:t>Individual student data – needed to inform specific instruction</a:t>
            </a:r>
          </a:p>
          <a:p>
            <a:pPr lvl="1"/>
            <a:r>
              <a:rPr lang="en-US" dirty="0"/>
              <a:t>Classroom </a:t>
            </a:r>
            <a:r>
              <a:rPr lang="en-US" dirty="0" smtClean="0"/>
              <a:t>data – needed to inform general instruction</a:t>
            </a:r>
            <a:endParaRPr lang="en-US" dirty="0"/>
          </a:p>
          <a:p>
            <a:pPr lvl="1"/>
            <a:r>
              <a:rPr lang="en-US" dirty="0"/>
              <a:t>Walkthrough </a:t>
            </a:r>
            <a:r>
              <a:rPr lang="en-US" dirty="0" smtClean="0"/>
              <a:t>data – used to see school progress</a:t>
            </a:r>
            <a:endParaRPr lang="en-US" dirty="0"/>
          </a:p>
          <a:p>
            <a:pPr lvl="1"/>
            <a:r>
              <a:rPr lang="en-US" dirty="0" smtClean="0"/>
              <a:t>PAT/Diploma data, etc. – used to see school progress</a:t>
            </a:r>
          </a:p>
        </p:txBody>
      </p:sp>
    </p:spTree>
    <p:extLst>
      <p:ext uri="{BB962C8B-B14F-4D97-AF65-F5344CB8AC3E}">
        <p14:creationId xmlns:p14="http://schemas.microsoft.com/office/powerpoint/2010/main" val="1540258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175920" y="899320"/>
            <a:ext cx="4968080" cy="4968080"/>
          </a:xfrm>
        </p:spPr>
      </p:pic>
      <p:sp>
        <p:nvSpPr>
          <p:cNvPr id="2" name="Title 1"/>
          <p:cNvSpPr>
            <a:spLocks noGrp="1"/>
          </p:cNvSpPr>
          <p:nvPr>
            <p:ph type="title"/>
          </p:nvPr>
        </p:nvSpPr>
        <p:spPr>
          <a:xfrm>
            <a:off x="457200" y="0"/>
            <a:ext cx="8229600" cy="1143000"/>
          </a:xfrm>
        </p:spPr>
        <p:txBody>
          <a:bodyPr/>
          <a:lstStyle/>
          <a:p>
            <a:r>
              <a:rPr lang="en-US" dirty="0" smtClean="0"/>
              <a:t>Case Study</a:t>
            </a:r>
            <a:endParaRPr lang="en-CA" dirty="0"/>
          </a:p>
        </p:txBody>
      </p:sp>
      <p:sp>
        <p:nvSpPr>
          <p:cNvPr id="3" name="Content Placeholder 2"/>
          <p:cNvSpPr>
            <a:spLocks noGrp="1"/>
          </p:cNvSpPr>
          <p:nvPr>
            <p:ph sz="half" idx="1"/>
          </p:nvPr>
        </p:nvSpPr>
        <p:spPr>
          <a:xfrm>
            <a:off x="0" y="1524000"/>
            <a:ext cx="4495800" cy="4525963"/>
          </a:xfrm>
        </p:spPr>
        <p:txBody>
          <a:bodyPr>
            <a:noAutofit/>
          </a:bodyPr>
          <a:lstStyle/>
          <a:p>
            <a:r>
              <a:rPr lang="en-US" dirty="0" smtClean="0"/>
              <a:t>As an administrator, do you know if you are asking the right questions, and would you know if your teachers are giving the right answers?</a:t>
            </a:r>
          </a:p>
          <a:p>
            <a:r>
              <a:rPr lang="en-US" dirty="0" smtClean="0"/>
              <a:t>What area of the framework do you need to go to?</a:t>
            </a:r>
          </a:p>
        </p:txBody>
      </p:sp>
      <p:sp>
        <p:nvSpPr>
          <p:cNvPr id="6" name="TextBox 5"/>
          <p:cNvSpPr txBox="1"/>
          <p:nvPr/>
        </p:nvSpPr>
        <p:spPr>
          <a:xfrm>
            <a:off x="2088500" y="6258580"/>
            <a:ext cx="4998100" cy="523220"/>
          </a:xfrm>
          <a:prstGeom prst="rect">
            <a:avLst/>
          </a:prstGeom>
          <a:noFill/>
        </p:spPr>
        <p:txBody>
          <a:bodyPr wrap="none" rtlCol="0">
            <a:spAutoFit/>
          </a:bodyPr>
          <a:lstStyle/>
          <a:p>
            <a:r>
              <a:rPr lang="en-CA" sz="2800" dirty="0">
                <a:hlinkClick r:id="rId3"/>
              </a:rPr>
              <a:t>http://tinyurl.com/chinookreads</a:t>
            </a:r>
            <a:r>
              <a:rPr lang="en-CA" sz="2800" dirty="0"/>
              <a:t> </a:t>
            </a:r>
            <a:endParaRPr lang="en-US" sz="2800" dirty="0"/>
          </a:p>
        </p:txBody>
      </p:sp>
    </p:spTree>
    <p:extLst>
      <p:ext uri="{BB962C8B-B14F-4D97-AF65-F5344CB8AC3E}">
        <p14:creationId xmlns:p14="http://schemas.microsoft.com/office/powerpoint/2010/main" val="7731008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8484"/>
          <a:stretch/>
        </p:blipFill>
        <p:spPr bwMode="auto">
          <a:xfrm>
            <a:off x="1" y="504825"/>
            <a:ext cx="9144000" cy="584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2324100" y="0"/>
            <a:ext cx="228600" cy="117157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941450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8138"/>
            <a:ext cx="9182100" cy="618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6858000" y="762000"/>
            <a:ext cx="228600" cy="117157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23617062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9434"/>
          <a:stretch/>
        </p:blipFill>
        <p:spPr bwMode="auto">
          <a:xfrm>
            <a:off x="0" y="757238"/>
            <a:ext cx="9144000" cy="534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flipH="1" flipV="1">
            <a:off x="1066800" y="5486400"/>
            <a:ext cx="685800" cy="885825"/>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070162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175920" y="899320"/>
            <a:ext cx="4968080" cy="4968080"/>
          </a:xfrm>
        </p:spPr>
      </p:pic>
      <p:sp>
        <p:nvSpPr>
          <p:cNvPr id="2" name="Title 1"/>
          <p:cNvSpPr>
            <a:spLocks noGrp="1"/>
          </p:cNvSpPr>
          <p:nvPr>
            <p:ph type="title"/>
          </p:nvPr>
        </p:nvSpPr>
        <p:spPr>
          <a:xfrm>
            <a:off x="457200" y="0"/>
            <a:ext cx="8229600" cy="1143000"/>
          </a:xfrm>
        </p:spPr>
        <p:txBody>
          <a:bodyPr/>
          <a:lstStyle/>
          <a:p>
            <a:r>
              <a:rPr lang="en-US" dirty="0" smtClean="0"/>
              <a:t>Case Study</a:t>
            </a:r>
            <a:endParaRPr lang="en-CA" dirty="0"/>
          </a:p>
        </p:txBody>
      </p:sp>
      <p:sp>
        <p:nvSpPr>
          <p:cNvPr id="3" name="Content Placeholder 2"/>
          <p:cNvSpPr>
            <a:spLocks noGrp="1"/>
          </p:cNvSpPr>
          <p:nvPr>
            <p:ph sz="half" idx="1"/>
          </p:nvPr>
        </p:nvSpPr>
        <p:spPr>
          <a:xfrm>
            <a:off x="0" y="1524000"/>
            <a:ext cx="4495800" cy="4525963"/>
          </a:xfrm>
        </p:spPr>
        <p:txBody>
          <a:bodyPr>
            <a:noAutofit/>
          </a:bodyPr>
          <a:lstStyle/>
          <a:p>
            <a:r>
              <a:rPr lang="en-US" dirty="0" smtClean="0"/>
              <a:t>As an administrator, do you know if you are asking the right questions, and would you know if your teachers are giving the right answers?</a:t>
            </a:r>
          </a:p>
          <a:p>
            <a:r>
              <a:rPr lang="en-US" dirty="0" smtClean="0"/>
              <a:t>What area of the framework do you need to go to?</a:t>
            </a:r>
          </a:p>
        </p:txBody>
      </p:sp>
      <p:sp>
        <p:nvSpPr>
          <p:cNvPr id="6" name="TextBox 5"/>
          <p:cNvSpPr txBox="1"/>
          <p:nvPr/>
        </p:nvSpPr>
        <p:spPr>
          <a:xfrm>
            <a:off x="2088500" y="6258580"/>
            <a:ext cx="4998100" cy="523220"/>
          </a:xfrm>
          <a:prstGeom prst="rect">
            <a:avLst/>
          </a:prstGeom>
          <a:noFill/>
        </p:spPr>
        <p:txBody>
          <a:bodyPr wrap="none" rtlCol="0">
            <a:spAutoFit/>
          </a:bodyPr>
          <a:lstStyle/>
          <a:p>
            <a:r>
              <a:rPr lang="en-CA" sz="2800" dirty="0">
                <a:hlinkClick r:id="rId3"/>
              </a:rPr>
              <a:t>http://tinyurl.com/chinookreads</a:t>
            </a:r>
            <a:r>
              <a:rPr lang="en-CA" sz="2800" dirty="0"/>
              <a:t> </a:t>
            </a:r>
            <a:endParaRPr lang="en-US" sz="2800" dirty="0"/>
          </a:p>
        </p:txBody>
      </p:sp>
    </p:spTree>
    <p:extLst>
      <p:ext uri="{BB962C8B-B14F-4D97-AF65-F5344CB8AC3E}">
        <p14:creationId xmlns:p14="http://schemas.microsoft.com/office/powerpoint/2010/main" val="20366761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fontScale="90000"/>
          </a:bodyPr>
          <a:lstStyle/>
          <a:p>
            <a:r>
              <a:rPr lang="en-US" dirty="0" smtClean="0"/>
              <a:t>Every student will progress a full grade level during the school year.</a:t>
            </a:r>
            <a:endParaRPr lang="en-CA" dirty="0"/>
          </a:p>
        </p:txBody>
      </p:sp>
    </p:spTree>
    <p:extLst>
      <p:ext uri="{BB962C8B-B14F-4D97-AF65-F5344CB8AC3E}">
        <p14:creationId xmlns:p14="http://schemas.microsoft.com/office/powerpoint/2010/main" val="927584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715000" y="2286000"/>
            <a:ext cx="3124200" cy="369332"/>
          </a:xfrm>
          <a:prstGeom prst="rect">
            <a:avLst/>
          </a:prstGeom>
          <a:noFill/>
        </p:spPr>
        <p:txBody>
          <a:bodyPr wrap="square" rtlCol="0">
            <a:spAutoFit/>
          </a:bodyPr>
          <a:lstStyle/>
          <a:p>
            <a:endParaRPr lang="en-CA"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6" y="168811"/>
            <a:ext cx="5800725" cy="662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715001" y="4419600"/>
            <a:ext cx="2962408" cy="1631216"/>
          </a:xfrm>
          <a:prstGeom prst="rect">
            <a:avLst/>
          </a:prstGeom>
          <a:noFill/>
        </p:spPr>
        <p:txBody>
          <a:bodyPr wrap="square" rtlCol="0">
            <a:spAutoFit/>
          </a:bodyPr>
          <a:lstStyle/>
          <a:p>
            <a:r>
              <a:rPr lang="en-US" sz="2000" b="1" dirty="0" smtClean="0"/>
              <a:t>Universal: </a:t>
            </a:r>
            <a:r>
              <a:rPr lang="en-US" sz="2000" dirty="0" smtClean="0"/>
              <a:t>80 – 90% of students will benefit from universal instructional supports in a literacy-rich environment.</a:t>
            </a:r>
            <a:endParaRPr lang="en-CA" sz="2000" dirty="0"/>
          </a:p>
        </p:txBody>
      </p:sp>
      <p:sp>
        <p:nvSpPr>
          <p:cNvPr id="10" name="TextBox 9"/>
          <p:cNvSpPr txBox="1"/>
          <p:nvPr/>
        </p:nvSpPr>
        <p:spPr>
          <a:xfrm>
            <a:off x="4800599" y="1752598"/>
            <a:ext cx="3876809" cy="2554545"/>
          </a:xfrm>
          <a:prstGeom prst="rect">
            <a:avLst/>
          </a:prstGeom>
          <a:noFill/>
        </p:spPr>
        <p:txBody>
          <a:bodyPr wrap="square" rtlCol="0">
            <a:spAutoFit/>
          </a:bodyPr>
          <a:lstStyle/>
          <a:p>
            <a:r>
              <a:rPr lang="en-US" sz="2000" b="1" dirty="0" smtClean="0"/>
              <a:t>Targeted: </a:t>
            </a:r>
            <a:r>
              <a:rPr lang="en-US" sz="2000" dirty="0" smtClean="0"/>
              <a:t>5-10% of students will require targeted instructional supports, </a:t>
            </a:r>
            <a:r>
              <a:rPr lang="en-US" sz="2000" b="1" u="sng" dirty="0" smtClean="0"/>
              <a:t>in addition to</a:t>
            </a:r>
            <a:r>
              <a:rPr lang="en-US" sz="2000" dirty="0" smtClean="0"/>
              <a:t> universal instructional supports in a literacy-rich environment.  This group is flexible because students may move in and out based on individual needs.</a:t>
            </a:r>
            <a:endParaRPr lang="en-CA" sz="2000" dirty="0"/>
          </a:p>
        </p:txBody>
      </p:sp>
      <p:sp>
        <p:nvSpPr>
          <p:cNvPr id="11" name="TextBox 10"/>
          <p:cNvSpPr txBox="1"/>
          <p:nvPr/>
        </p:nvSpPr>
        <p:spPr>
          <a:xfrm>
            <a:off x="3581400" y="232115"/>
            <a:ext cx="5096008" cy="1323439"/>
          </a:xfrm>
          <a:prstGeom prst="rect">
            <a:avLst/>
          </a:prstGeom>
          <a:noFill/>
        </p:spPr>
        <p:txBody>
          <a:bodyPr wrap="square" rtlCol="0">
            <a:spAutoFit/>
          </a:bodyPr>
          <a:lstStyle/>
          <a:p>
            <a:r>
              <a:rPr lang="en-US" sz="2000" b="1" dirty="0" smtClean="0"/>
              <a:t>Specialized:</a:t>
            </a:r>
            <a:r>
              <a:rPr lang="en-US" sz="2000" dirty="0" smtClean="0"/>
              <a:t> 1-3% of students will require specialized instructional supports,</a:t>
            </a:r>
            <a:r>
              <a:rPr lang="en-US" sz="2000" b="1" dirty="0" smtClean="0"/>
              <a:t> </a:t>
            </a:r>
            <a:r>
              <a:rPr lang="en-US" sz="2000" b="1" u="sng" dirty="0" smtClean="0"/>
              <a:t>in addition to</a:t>
            </a:r>
            <a:r>
              <a:rPr lang="en-US" sz="2000" b="1" dirty="0" smtClean="0"/>
              <a:t> </a:t>
            </a:r>
            <a:r>
              <a:rPr lang="en-US" sz="2000" dirty="0" smtClean="0"/>
              <a:t>both targeted and universal instructional supports in a literacy-rich environment.</a:t>
            </a:r>
            <a:endParaRPr lang="en-CA" sz="2000" b="1" dirty="0"/>
          </a:p>
        </p:txBody>
      </p:sp>
    </p:spTree>
    <p:extLst>
      <p:ext uri="{BB962C8B-B14F-4D97-AF65-F5344CB8AC3E}">
        <p14:creationId xmlns:p14="http://schemas.microsoft.com/office/powerpoint/2010/main" val="1084396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01936266"/>
              </p:ext>
            </p:extLst>
          </p:nvPr>
        </p:nvGraphicFramePr>
        <p:xfrm>
          <a:off x="228598" y="76199"/>
          <a:ext cx="8763001" cy="6644684"/>
        </p:xfrm>
        <a:graphic>
          <a:graphicData uri="http://schemas.openxmlformats.org/drawingml/2006/table">
            <a:tbl>
              <a:tblPr firstRow="1" firstCol="1" bandRow="1">
                <a:tableStyleId>{5C22544A-7EE6-4342-B048-85BDC9FD1C3A}</a:tableStyleId>
              </a:tblPr>
              <a:tblGrid>
                <a:gridCol w="2190750"/>
                <a:gridCol w="2190085"/>
                <a:gridCol w="2190085"/>
                <a:gridCol w="2192081"/>
              </a:tblGrid>
              <a:tr h="720806">
                <a:tc>
                  <a:txBody>
                    <a:bodyPr/>
                    <a:lstStyle/>
                    <a:p>
                      <a:pPr marL="0" marR="0">
                        <a:lnSpc>
                          <a:spcPct val="115000"/>
                        </a:lnSpc>
                        <a:spcBef>
                          <a:spcPts val="0"/>
                        </a:spcBef>
                        <a:spcAft>
                          <a:spcPts val="0"/>
                        </a:spcAft>
                      </a:pPr>
                      <a:r>
                        <a:rPr lang="en-CA" sz="1400" dirty="0">
                          <a:effectLst/>
                        </a:rPr>
                        <a:t>Instructional reading levels at the </a:t>
                      </a:r>
                      <a:r>
                        <a:rPr lang="en-CA" sz="1400" u="sng" dirty="0">
                          <a:effectLst/>
                        </a:rPr>
                        <a:t>END</a:t>
                      </a:r>
                      <a:r>
                        <a:rPr lang="en-CA" sz="1400" dirty="0">
                          <a:effectLst/>
                        </a:rPr>
                        <a:t> of:</a:t>
                      </a:r>
                      <a:endParaRPr lang="en-CA" sz="14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400" dirty="0">
                          <a:effectLst/>
                        </a:rPr>
                        <a:t>Will benefit from universal instructional supports</a:t>
                      </a:r>
                      <a:endParaRPr lang="en-CA" sz="14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400" dirty="0">
                          <a:effectLst/>
                        </a:rPr>
                        <a:t>Will benefit from targeted instructional supports</a:t>
                      </a:r>
                      <a:endParaRPr lang="en-CA" sz="14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400" dirty="0">
                          <a:effectLst/>
                        </a:rPr>
                        <a:t>Will benefit from </a:t>
                      </a:r>
                      <a:r>
                        <a:rPr lang="en-CA" sz="1400" dirty="0" smtClean="0">
                          <a:effectLst/>
                        </a:rPr>
                        <a:t>Specialized </a:t>
                      </a:r>
                      <a:r>
                        <a:rPr lang="en-CA" sz="1400" dirty="0">
                          <a:effectLst/>
                        </a:rPr>
                        <a:t>instructional support</a:t>
                      </a:r>
                      <a:endParaRPr lang="en-CA" sz="1400" dirty="0">
                        <a:effectLst/>
                        <a:latin typeface="Calibri"/>
                        <a:ea typeface="Calibri"/>
                        <a:cs typeface="Times New Roman"/>
                      </a:endParaRPr>
                    </a:p>
                  </a:txBody>
                  <a:tcPr marL="67456" marR="67456" marT="0" marB="0"/>
                </a:tc>
              </a:tr>
              <a:tr h="1123112">
                <a:tc>
                  <a:txBody>
                    <a:bodyPr/>
                    <a:lstStyle/>
                    <a:p>
                      <a:pPr marL="0" marR="0" algn="ctr">
                        <a:lnSpc>
                          <a:spcPct val="115000"/>
                        </a:lnSpc>
                        <a:spcBef>
                          <a:spcPts val="0"/>
                        </a:spcBef>
                        <a:spcAft>
                          <a:spcPts val="0"/>
                        </a:spcAft>
                        <a:tabLst>
                          <a:tab pos="571500" algn="l"/>
                        </a:tabLst>
                      </a:pPr>
                      <a:r>
                        <a:rPr lang="en-CA" sz="1400" dirty="0">
                          <a:effectLst/>
                        </a:rPr>
                        <a:t>Kindergarten</a:t>
                      </a:r>
                      <a:endParaRPr lang="en-CA" sz="1400" dirty="0">
                        <a:effectLst/>
                        <a:latin typeface="Calibri"/>
                        <a:ea typeface="Calibri"/>
                        <a:cs typeface="Times New Roman"/>
                      </a:endParaRPr>
                    </a:p>
                  </a:txBody>
                  <a:tcPr marL="67456" marR="67456" marT="0" marB="0" anchor="ctr"/>
                </a:tc>
                <a:tc gridSpan="3">
                  <a:txBody>
                    <a:bodyPr/>
                    <a:lstStyle/>
                    <a:p>
                      <a:pPr marL="0" marR="0">
                        <a:lnSpc>
                          <a:spcPct val="115000"/>
                        </a:lnSpc>
                        <a:spcBef>
                          <a:spcPts val="0"/>
                        </a:spcBef>
                        <a:spcAft>
                          <a:spcPts val="0"/>
                        </a:spcAft>
                      </a:pPr>
                      <a:r>
                        <a:rPr lang="en-CA" sz="1200" dirty="0">
                          <a:effectLst/>
                        </a:rPr>
                        <a:t>Students in Kindergarten are typically at the emerging reading level and will benefit from a range of </a:t>
                      </a:r>
                    </a:p>
                    <a:p>
                      <a:pPr marL="0" marR="0">
                        <a:lnSpc>
                          <a:spcPct val="115000"/>
                        </a:lnSpc>
                        <a:spcBef>
                          <a:spcPts val="0"/>
                        </a:spcBef>
                        <a:spcAft>
                          <a:spcPts val="0"/>
                        </a:spcAft>
                      </a:pPr>
                      <a:r>
                        <a:rPr lang="en-CA" sz="1200" dirty="0">
                          <a:effectLst/>
                        </a:rPr>
                        <a:t>universal and targeted instructional supports, in a literacy-rich environment. There will be a small </a:t>
                      </a:r>
                    </a:p>
                    <a:p>
                      <a:pPr marL="0" marR="0">
                        <a:lnSpc>
                          <a:spcPct val="115000"/>
                        </a:lnSpc>
                        <a:spcBef>
                          <a:spcPts val="0"/>
                        </a:spcBef>
                        <a:spcAft>
                          <a:spcPts val="0"/>
                        </a:spcAft>
                      </a:pPr>
                      <a:r>
                        <a:rPr lang="en-CA" sz="1200" dirty="0">
                          <a:effectLst/>
                        </a:rPr>
                        <a:t>number of students in this age group who have been identified with special education needs and </a:t>
                      </a:r>
                    </a:p>
                    <a:p>
                      <a:pPr marL="0" marR="0">
                        <a:lnSpc>
                          <a:spcPct val="115000"/>
                        </a:lnSpc>
                        <a:spcBef>
                          <a:spcPts val="0"/>
                        </a:spcBef>
                        <a:spcAft>
                          <a:spcPts val="0"/>
                        </a:spcAft>
                      </a:pPr>
                      <a:r>
                        <a:rPr lang="en-CA" sz="1200" dirty="0">
                          <a:effectLst/>
                        </a:rPr>
                        <a:t>will require more individualized types of instructional supports.</a:t>
                      </a:r>
                      <a:endParaRPr lang="en-CA" sz="1200" dirty="0">
                        <a:effectLst/>
                        <a:latin typeface="Calibri"/>
                        <a:ea typeface="Calibri"/>
                        <a:cs typeface="Times New Roman"/>
                      </a:endParaRPr>
                    </a:p>
                  </a:txBody>
                  <a:tcPr marL="67456" marR="67456" marT="0" marB="0"/>
                </a:tc>
                <a:tc hMerge="1">
                  <a:txBody>
                    <a:bodyPr/>
                    <a:lstStyle/>
                    <a:p>
                      <a:endParaRPr lang="en-CA"/>
                    </a:p>
                  </a:txBody>
                  <a:tcPr/>
                </a:tc>
                <a:tc hMerge="1">
                  <a:txBody>
                    <a:bodyPr/>
                    <a:lstStyle/>
                    <a:p>
                      <a:endParaRPr lang="en-CA"/>
                    </a:p>
                  </a:txBody>
                  <a:tcPr/>
                </a:tc>
              </a:tr>
              <a:tr h="280283">
                <a:tc>
                  <a:txBody>
                    <a:bodyPr/>
                    <a:lstStyle/>
                    <a:p>
                      <a:pPr marL="0" marR="0" algn="ctr">
                        <a:lnSpc>
                          <a:spcPct val="115000"/>
                        </a:lnSpc>
                        <a:spcBef>
                          <a:spcPts val="0"/>
                        </a:spcBef>
                        <a:spcAft>
                          <a:spcPts val="0"/>
                        </a:spcAft>
                      </a:pPr>
                      <a:r>
                        <a:rPr lang="en-CA" sz="1400" dirty="0">
                          <a:effectLst/>
                        </a:rPr>
                        <a:t>Grade 1</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dirty="0">
                          <a:effectLst/>
                        </a:rPr>
                        <a:t>Grade 1.5 or above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K.5. to 1.4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Pre-K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2</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dirty="0">
                          <a:effectLst/>
                        </a:rPr>
                        <a:t>Grade 2.5 or above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1.6 to Grade 2.4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1.5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3</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dirty="0">
                          <a:effectLst/>
                        </a:rPr>
                        <a:t>Grade 3.1 or above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2.6 to Grade 3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2.5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4</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a:effectLst/>
                        </a:rPr>
                        <a:t>Grade 4.1 or above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dirty="0">
                          <a:effectLst/>
                        </a:rPr>
                        <a:t>Grade 2.6 to Grade 4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2.5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5</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a:effectLst/>
                        </a:rPr>
                        <a:t>Grade 5.1 or above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dirty="0">
                          <a:effectLst/>
                        </a:rPr>
                        <a:t>Grade 3.1 to Grade 5.1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3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6</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a:effectLst/>
                        </a:rPr>
                        <a:t>Grade 6.1 or above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dirty="0">
                          <a:effectLst/>
                        </a:rPr>
                        <a:t>Grade 4.1 to Grade 6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4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7</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a:effectLst/>
                        </a:rPr>
                        <a:t>Grade 7.1 or above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dirty="0">
                          <a:effectLst/>
                        </a:rPr>
                        <a:t>Grade 4.1 to Grade 7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4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8</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a:effectLst/>
                        </a:rPr>
                        <a:t>Grade 8.1 or above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dirty="0">
                          <a:effectLst/>
                        </a:rPr>
                        <a:t>Grade 4.1 to Grade 8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a:effectLst/>
                        </a:rPr>
                        <a:t>Grade 4 or below</a:t>
                      </a:r>
                      <a:endParaRPr lang="en-CA" sz="1200">
                        <a:effectLst/>
                        <a:latin typeface="Calibri"/>
                        <a:ea typeface="Calibri"/>
                        <a:cs typeface="Times New Roman"/>
                      </a:endParaRPr>
                    </a:p>
                  </a:txBody>
                  <a:tcPr marL="67456" marR="67456" marT="0" marB="0"/>
                </a:tc>
              </a:tr>
              <a:tr h="280283">
                <a:tc>
                  <a:txBody>
                    <a:bodyPr/>
                    <a:lstStyle/>
                    <a:p>
                      <a:pPr marL="0" marR="0" algn="ctr">
                        <a:lnSpc>
                          <a:spcPct val="115000"/>
                        </a:lnSpc>
                        <a:spcBef>
                          <a:spcPts val="0"/>
                        </a:spcBef>
                        <a:spcAft>
                          <a:spcPts val="0"/>
                        </a:spcAft>
                      </a:pPr>
                      <a:r>
                        <a:rPr lang="en-CA" sz="1400" dirty="0">
                          <a:effectLst/>
                        </a:rPr>
                        <a:t>Grade 9</a:t>
                      </a:r>
                      <a:endParaRPr lang="en-CA" sz="1400" dirty="0">
                        <a:effectLst/>
                        <a:latin typeface="Calibri"/>
                        <a:ea typeface="Calibri"/>
                        <a:cs typeface="Times New Roman"/>
                      </a:endParaRPr>
                    </a:p>
                  </a:txBody>
                  <a:tcPr marL="67456" marR="67456" marT="0" marB="0" anchor="ctr"/>
                </a:tc>
                <a:tc>
                  <a:txBody>
                    <a:bodyPr/>
                    <a:lstStyle/>
                    <a:p>
                      <a:pPr marL="0" marR="0">
                        <a:lnSpc>
                          <a:spcPct val="115000"/>
                        </a:lnSpc>
                        <a:spcBef>
                          <a:spcPts val="0"/>
                        </a:spcBef>
                        <a:spcAft>
                          <a:spcPts val="0"/>
                        </a:spcAft>
                      </a:pPr>
                      <a:r>
                        <a:rPr lang="en-CA" sz="1200">
                          <a:effectLst/>
                        </a:rPr>
                        <a:t>Grade 9.1 or above </a:t>
                      </a:r>
                      <a:endParaRPr lang="en-CA" sz="120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dirty="0">
                          <a:effectLst/>
                        </a:rPr>
                        <a:t>Grade 5.1 to Grade 9 </a:t>
                      </a:r>
                      <a:endParaRPr lang="en-CA" sz="1200" dirty="0">
                        <a:effectLst/>
                        <a:latin typeface="Calibri"/>
                        <a:ea typeface="Calibri"/>
                        <a:cs typeface="Times New Roman"/>
                      </a:endParaRPr>
                    </a:p>
                  </a:txBody>
                  <a:tcPr marL="67456" marR="67456" marT="0" marB="0"/>
                </a:tc>
                <a:tc>
                  <a:txBody>
                    <a:bodyPr/>
                    <a:lstStyle/>
                    <a:p>
                      <a:pPr marL="0" marR="0">
                        <a:lnSpc>
                          <a:spcPct val="115000"/>
                        </a:lnSpc>
                        <a:spcBef>
                          <a:spcPts val="0"/>
                        </a:spcBef>
                        <a:spcAft>
                          <a:spcPts val="0"/>
                        </a:spcAft>
                      </a:pPr>
                      <a:r>
                        <a:rPr lang="en-CA" sz="1200" dirty="0">
                          <a:effectLst/>
                        </a:rPr>
                        <a:t>Grade 5 or below</a:t>
                      </a:r>
                      <a:endParaRPr lang="en-CA" sz="1200" dirty="0">
                        <a:effectLst/>
                        <a:latin typeface="Calibri"/>
                        <a:ea typeface="Calibri"/>
                        <a:cs typeface="Times New Roman"/>
                      </a:endParaRPr>
                    </a:p>
                  </a:txBody>
                  <a:tcPr marL="67456" marR="67456" marT="0" marB="0"/>
                </a:tc>
              </a:tr>
              <a:tr h="572385">
                <a:tc>
                  <a:txBody>
                    <a:bodyPr/>
                    <a:lstStyle/>
                    <a:p>
                      <a:pPr marL="0" marR="0" algn="ctr">
                        <a:lnSpc>
                          <a:spcPct val="115000"/>
                        </a:lnSpc>
                        <a:spcBef>
                          <a:spcPts val="0"/>
                        </a:spcBef>
                        <a:spcAft>
                          <a:spcPts val="0"/>
                        </a:spcAft>
                      </a:pPr>
                      <a:r>
                        <a:rPr lang="en-CA" sz="1400" dirty="0">
                          <a:effectLst/>
                        </a:rPr>
                        <a:t>Grade 10</a:t>
                      </a:r>
                      <a:endParaRPr lang="en-CA" sz="1400" dirty="0">
                        <a:effectLst/>
                        <a:latin typeface="Calibri"/>
                        <a:ea typeface="Calibri"/>
                        <a:cs typeface="Times New Roman"/>
                      </a:endParaRPr>
                    </a:p>
                  </a:txBody>
                  <a:tcPr marL="67456" marR="67456" marT="0" marB="0" anchor="ctr"/>
                </a:tc>
                <a:tc rowSpan="3" gridSpan="3">
                  <a:txBody>
                    <a:bodyPr/>
                    <a:lstStyle/>
                    <a:p>
                      <a:pPr marL="0" marR="0">
                        <a:lnSpc>
                          <a:spcPct val="115000"/>
                        </a:lnSpc>
                        <a:spcBef>
                          <a:spcPts val="0"/>
                        </a:spcBef>
                        <a:spcAft>
                          <a:spcPts val="0"/>
                        </a:spcAft>
                      </a:pPr>
                      <a:r>
                        <a:rPr lang="en-CA" sz="1200" dirty="0">
                          <a:effectLst/>
                        </a:rPr>
                        <a:t>Students in Grades 10-12 are typically reading at the Grade 9.1 level or above.  They continue to benefit from universal and targeted instructional supports, a literacy-rich environment, and reading instruction specific to each course.  Students who do struggle with reading, or are several grade levels behind in their reading level, should be receiving targeted or specialized supports, and may also be eligible for accommodations.  Streaming is not the solution to a student’s reading struggles.  While streaming may increase success for struggling readers at the high school level, it is only one of the many ways that teachers can support struggling readers.  Each student’s needs should be carefully considered and accommodated.</a:t>
                      </a:r>
                      <a:endParaRPr lang="en-CA" sz="1200" dirty="0">
                        <a:effectLst/>
                        <a:latin typeface="Calibri"/>
                        <a:ea typeface="Calibri"/>
                        <a:cs typeface="Times New Roman"/>
                      </a:endParaRPr>
                    </a:p>
                  </a:txBody>
                  <a:tcPr marL="67456" marR="67456" marT="0" marB="0"/>
                </a:tc>
                <a:tc rowSpan="3" hMerge="1">
                  <a:txBody>
                    <a:bodyPr/>
                    <a:lstStyle/>
                    <a:p>
                      <a:endParaRPr lang="en-CA"/>
                    </a:p>
                  </a:txBody>
                  <a:tcPr/>
                </a:tc>
                <a:tc rowSpan="3" hMerge="1">
                  <a:txBody>
                    <a:bodyPr/>
                    <a:lstStyle/>
                    <a:p>
                      <a:endParaRPr lang="en-CA"/>
                    </a:p>
                  </a:txBody>
                  <a:tcPr/>
                </a:tc>
              </a:tr>
              <a:tr h="572385">
                <a:tc>
                  <a:txBody>
                    <a:bodyPr/>
                    <a:lstStyle/>
                    <a:p>
                      <a:pPr marL="0" marR="0" algn="ctr">
                        <a:lnSpc>
                          <a:spcPct val="115000"/>
                        </a:lnSpc>
                        <a:spcBef>
                          <a:spcPts val="0"/>
                        </a:spcBef>
                        <a:spcAft>
                          <a:spcPts val="0"/>
                        </a:spcAft>
                      </a:pPr>
                      <a:r>
                        <a:rPr lang="en-CA" sz="1400" dirty="0">
                          <a:effectLst/>
                        </a:rPr>
                        <a:t>Grade 11</a:t>
                      </a:r>
                      <a:endParaRPr lang="en-CA" sz="1400" dirty="0">
                        <a:effectLst/>
                        <a:latin typeface="Calibri"/>
                        <a:ea typeface="Calibri"/>
                        <a:cs typeface="Times New Roman"/>
                      </a:endParaRPr>
                    </a:p>
                  </a:txBody>
                  <a:tcPr marL="67456" marR="67456" marT="0" marB="0" anchor="ctr"/>
                </a:tc>
                <a:tc gridSpan="3" vMerge="1">
                  <a:txBody>
                    <a:bodyPr/>
                    <a:lstStyle/>
                    <a:p>
                      <a:endParaRPr lang="en-CA"/>
                    </a:p>
                  </a:txBody>
                  <a:tcPr/>
                </a:tc>
                <a:tc hMerge="1" vMerge="1">
                  <a:txBody>
                    <a:bodyPr/>
                    <a:lstStyle/>
                    <a:p>
                      <a:endParaRPr lang="en-CA"/>
                    </a:p>
                  </a:txBody>
                  <a:tcPr/>
                </a:tc>
                <a:tc hMerge="1" vMerge="1">
                  <a:txBody>
                    <a:bodyPr/>
                    <a:lstStyle/>
                    <a:p>
                      <a:endParaRPr lang="en-CA"/>
                    </a:p>
                  </a:txBody>
                  <a:tcPr/>
                </a:tc>
              </a:tr>
              <a:tr h="1118163">
                <a:tc>
                  <a:txBody>
                    <a:bodyPr/>
                    <a:lstStyle/>
                    <a:p>
                      <a:pPr marL="0" marR="0" algn="ctr">
                        <a:lnSpc>
                          <a:spcPct val="115000"/>
                        </a:lnSpc>
                        <a:spcBef>
                          <a:spcPts val="0"/>
                        </a:spcBef>
                        <a:spcAft>
                          <a:spcPts val="0"/>
                        </a:spcAft>
                      </a:pPr>
                      <a:r>
                        <a:rPr lang="en-CA" sz="1400" dirty="0">
                          <a:effectLst/>
                        </a:rPr>
                        <a:t>Grade 12</a:t>
                      </a:r>
                      <a:endParaRPr lang="en-CA" sz="1400" dirty="0">
                        <a:effectLst/>
                        <a:latin typeface="Calibri"/>
                        <a:ea typeface="Calibri"/>
                        <a:cs typeface="Times New Roman"/>
                      </a:endParaRPr>
                    </a:p>
                  </a:txBody>
                  <a:tcPr marL="67456" marR="67456" marT="0" marB="0" anchor="ctr"/>
                </a:tc>
                <a:tc gridSpan="3" vMerge="1">
                  <a:txBody>
                    <a:bodyPr/>
                    <a:lstStyle/>
                    <a:p>
                      <a:endParaRPr lang="en-CA"/>
                    </a:p>
                  </a:txBody>
                  <a:tcPr/>
                </a:tc>
                <a:tc hMerge="1" vMerge="1">
                  <a:txBody>
                    <a:bodyPr/>
                    <a:lstStyle/>
                    <a:p>
                      <a:endParaRPr lang="en-CA"/>
                    </a:p>
                  </a:txBody>
                  <a:tcPr/>
                </a:tc>
                <a:tc hMerge="1" vMerge="1">
                  <a:txBody>
                    <a:bodyPr/>
                    <a:lstStyle/>
                    <a:p>
                      <a:endParaRPr lang="en-CA"/>
                    </a:p>
                  </a:txBody>
                  <a:tcPr/>
                </a:tc>
              </a:tr>
            </a:tbl>
          </a:graphicData>
        </a:graphic>
      </p:graphicFrame>
    </p:spTree>
    <p:extLst>
      <p:ext uri="{BB962C8B-B14F-4D97-AF65-F5344CB8AC3E}">
        <p14:creationId xmlns:p14="http://schemas.microsoft.com/office/powerpoint/2010/main" val="2280138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Clarifying Goals</a:t>
            </a:r>
            <a:endParaRPr lang="en-CA" dirty="0"/>
          </a:p>
        </p:txBody>
      </p:sp>
      <p:sp>
        <p:nvSpPr>
          <p:cNvPr id="3" name="Content Placeholder 2"/>
          <p:cNvSpPr>
            <a:spLocks noGrp="1"/>
          </p:cNvSpPr>
          <p:nvPr>
            <p:ph idx="1"/>
          </p:nvPr>
        </p:nvSpPr>
        <p:spPr/>
        <p:txBody>
          <a:bodyPr>
            <a:normAutofit/>
          </a:bodyPr>
          <a:lstStyle/>
          <a:p>
            <a:r>
              <a:rPr lang="en-US" dirty="0" smtClean="0"/>
              <a:t>With the intention of maximizing all students’ reading progress, what can your school-wide goals look like for students receiving:</a:t>
            </a:r>
          </a:p>
          <a:p>
            <a:pPr marL="0" indent="0">
              <a:buNone/>
            </a:pPr>
            <a:endParaRPr lang="en-US" dirty="0" smtClean="0"/>
          </a:p>
          <a:p>
            <a:pPr lvl="1"/>
            <a:r>
              <a:rPr lang="en-US" dirty="0" smtClean="0"/>
              <a:t>Universal Instructional Supports</a:t>
            </a:r>
          </a:p>
          <a:p>
            <a:pPr lvl="1"/>
            <a:r>
              <a:rPr lang="en-US" dirty="0" smtClean="0"/>
              <a:t>Universal + Targeted</a:t>
            </a:r>
          </a:p>
          <a:p>
            <a:pPr lvl="1"/>
            <a:r>
              <a:rPr lang="en-US" dirty="0" smtClean="0"/>
              <a:t>Universal + Targeted + Specialized</a:t>
            </a:r>
          </a:p>
        </p:txBody>
      </p:sp>
    </p:spTree>
    <p:extLst>
      <p:ext uri="{BB962C8B-B14F-4D97-AF65-F5344CB8AC3E}">
        <p14:creationId xmlns:p14="http://schemas.microsoft.com/office/powerpoint/2010/main" val="10951078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time…</a:t>
            </a:r>
            <a:endParaRPr lang="en-CA" dirty="0"/>
          </a:p>
        </p:txBody>
      </p:sp>
      <p:sp>
        <p:nvSpPr>
          <p:cNvPr id="3" name="Content Placeholder 2"/>
          <p:cNvSpPr>
            <a:spLocks noGrp="1"/>
          </p:cNvSpPr>
          <p:nvPr>
            <p:ph idx="1"/>
          </p:nvPr>
        </p:nvSpPr>
        <p:spPr/>
        <p:txBody>
          <a:bodyPr/>
          <a:lstStyle/>
          <a:p>
            <a:r>
              <a:rPr lang="en-US" dirty="0" smtClean="0"/>
              <a:t>We talked about listening to kids read, and using tracking sheets to gathering data</a:t>
            </a:r>
          </a:p>
          <a:p>
            <a:r>
              <a:rPr lang="en-US" dirty="0" smtClean="0"/>
              <a:t>Today, we want to talk about how to use data – both admin and teachers</a:t>
            </a:r>
          </a:p>
          <a:p>
            <a:r>
              <a:rPr lang="en-US" dirty="0" smtClean="0"/>
              <a:t>Use the data to reflect on the effectiveness of our instructional practices</a:t>
            </a:r>
            <a:endParaRPr lang="en-CA" dirty="0"/>
          </a:p>
        </p:txBody>
      </p:sp>
    </p:spTree>
    <p:extLst>
      <p:ext uri="{BB962C8B-B14F-4D97-AF65-F5344CB8AC3E}">
        <p14:creationId xmlns:p14="http://schemas.microsoft.com/office/powerpoint/2010/main" val="3914910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Engagement</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904653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7369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a:t>
            </a:r>
            <a:endParaRPr lang="en-CA" dirty="0"/>
          </a:p>
        </p:txBody>
      </p:sp>
      <p:sp>
        <p:nvSpPr>
          <p:cNvPr id="3" name="Content Placeholder 2"/>
          <p:cNvSpPr>
            <a:spLocks noGrp="1"/>
          </p:cNvSpPr>
          <p:nvPr>
            <p:ph idx="1"/>
          </p:nvPr>
        </p:nvSpPr>
        <p:spPr/>
        <p:txBody>
          <a:bodyPr/>
          <a:lstStyle/>
          <a:p>
            <a:r>
              <a:rPr lang="en-US" dirty="0" smtClean="0"/>
              <a:t>In order to build skill, we need rigor.</a:t>
            </a:r>
          </a:p>
          <a:p>
            <a:r>
              <a:rPr lang="en-US" dirty="0" smtClean="0"/>
              <a:t>Rigor resides in the energy and attention given to the text (Beers). </a:t>
            </a:r>
          </a:p>
          <a:p>
            <a:endParaRPr lang="en-US" dirty="0"/>
          </a:p>
          <a:p>
            <a:pPr marL="0" indent="0" algn="ctr">
              <a:buNone/>
            </a:pPr>
            <a:r>
              <a:rPr lang="en-US" dirty="0" smtClean="0"/>
              <a:t>Rigor – Relevance = Hard</a:t>
            </a:r>
          </a:p>
          <a:p>
            <a:pPr marL="0" indent="0" algn="ctr">
              <a:buNone/>
            </a:pPr>
            <a:endParaRPr lang="en-US" dirty="0"/>
          </a:p>
          <a:p>
            <a:r>
              <a:rPr lang="en-US" dirty="0" smtClean="0"/>
              <a:t>When we teach reading, we need to build relevance, help them want to know.</a:t>
            </a:r>
            <a:endParaRPr lang="en-CA" dirty="0"/>
          </a:p>
        </p:txBody>
      </p:sp>
    </p:spTree>
    <p:extLst>
      <p:ext uri="{BB962C8B-B14F-4D97-AF65-F5344CB8AC3E}">
        <p14:creationId xmlns:p14="http://schemas.microsoft.com/office/powerpoint/2010/main" val="44727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Case Study</a:t>
            </a:r>
            <a:endParaRPr lang="en-C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2138" y="1076325"/>
            <a:ext cx="5419725" cy="593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86719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816</Words>
  <Application>Microsoft Office PowerPoint</Application>
  <PresentationFormat>On-screen Show (4:3)</PresentationFormat>
  <Paragraphs>103</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Use of Literacy Data Towards Purposeful Instruction</vt:lpstr>
      <vt:lpstr>Every student will progress a full grade level during the school year.</vt:lpstr>
      <vt:lpstr>PowerPoint Presentation</vt:lpstr>
      <vt:lpstr>PowerPoint Presentation</vt:lpstr>
      <vt:lpstr>Clarifying Goals</vt:lpstr>
      <vt:lpstr>Last time…</vt:lpstr>
      <vt:lpstr>Engagement</vt:lpstr>
      <vt:lpstr>Engagement</vt:lpstr>
      <vt:lpstr>Case Study</vt:lpstr>
      <vt:lpstr>Case Study</vt:lpstr>
      <vt:lpstr>Case Study</vt:lpstr>
      <vt:lpstr>PowerPoint Presentation</vt:lpstr>
      <vt:lpstr>PowerPoint Presentation</vt:lpstr>
      <vt:lpstr>PowerPoint Presentation</vt:lpstr>
      <vt:lpstr>Case Study</vt:lpstr>
    </vt:vector>
  </TitlesOfParts>
  <Company>Chinook's Edge School Division No. 73</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Literacy Data Towards PurposefulInstructional</dc:title>
  <dc:creator>alwhitehead</dc:creator>
  <cp:lastModifiedBy>jsalmon</cp:lastModifiedBy>
  <cp:revision>29</cp:revision>
  <dcterms:created xsi:type="dcterms:W3CDTF">2014-01-15T16:29:21Z</dcterms:created>
  <dcterms:modified xsi:type="dcterms:W3CDTF">2014-02-06T18:26:24Z</dcterms:modified>
</cp:coreProperties>
</file>